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</p:sldMasterIdLst>
  <p:sldIdLst>
    <p:sldId id="256" r:id="rId3"/>
    <p:sldId id="257" r:id="rId4"/>
    <p:sldId id="301" r:id="rId5"/>
    <p:sldId id="288" r:id="rId6"/>
    <p:sldId id="289" r:id="rId7"/>
    <p:sldId id="290" r:id="rId8"/>
    <p:sldId id="292" r:id="rId9"/>
    <p:sldId id="291" r:id="rId10"/>
    <p:sldId id="293" r:id="rId11"/>
    <p:sldId id="302" r:id="rId12"/>
    <p:sldId id="294" r:id="rId13"/>
    <p:sldId id="297" r:id="rId14"/>
    <p:sldId id="298" r:id="rId15"/>
    <p:sldId id="299" r:id="rId16"/>
    <p:sldId id="259" r:id="rId17"/>
    <p:sldId id="267" r:id="rId18"/>
    <p:sldId id="286" r:id="rId19"/>
    <p:sldId id="269" r:id="rId20"/>
    <p:sldId id="279" r:id="rId21"/>
    <p:sldId id="280" r:id="rId22"/>
    <p:sldId id="283" r:id="rId23"/>
    <p:sldId id="284" r:id="rId24"/>
    <p:sldId id="281" r:id="rId25"/>
    <p:sldId id="282" r:id="rId26"/>
    <p:sldId id="296" r:id="rId27"/>
    <p:sldId id="268" r:id="rId28"/>
    <p:sldId id="285" r:id="rId29"/>
    <p:sldId id="276" r:id="rId3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2667000" cy="12192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962400"/>
            <a:ext cx="26670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7086600" cy="4724400"/>
          </a:xfrm>
        </p:spPr>
        <p:txBody>
          <a:bodyPr vert="eaVert"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838200"/>
            <a:ext cx="1733550" cy="51054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5048250" cy="5105400"/>
          </a:xfrm>
        </p:spPr>
        <p:txBody>
          <a:bodyPr vert="eaVert"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i="1">
                <a:solidFill>
                  <a:schemeClr val="tx1"/>
                </a:solidFill>
                <a:latin typeface="+mn-lt"/>
              </a:defRPr>
            </a:lvl1pPr>
            <a:lvl2pPr>
              <a:defRPr i="1">
                <a:solidFill>
                  <a:schemeClr val="tx1"/>
                </a:solidFill>
                <a:latin typeface="+mn-lt"/>
              </a:defRPr>
            </a:lvl2pPr>
            <a:lvl3pPr>
              <a:defRPr i="1">
                <a:solidFill>
                  <a:schemeClr val="tx1"/>
                </a:solidFill>
                <a:latin typeface="+mn-lt"/>
              </a:defRPr>
            </a:lvl3pPr>
            <a:lvl4pPr>
              <a:defRPr i="1">
                <a:solidFill>
                  <a:schemeClr val="tx1"/>
                </a:solidFill>
                <a:latin typeface="+mn-lt"/>
              </a:defRPr>
            </a:lvl4pPr>
            <a:lvl5pPr>
              <a:defRPr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8787"/>
            <a:ext cx="6858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6858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505200" cy="4267200"/>
          </a:xfrm>
        </p:spPr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76400"/>
            <a:ext cx="3429000" cy="4267200"/>
          </a:xfrm>
        </p:spPr>
        <p:txBody>
          <a:bodyPr/>
          <a:lstStyle>
            <a:lvl1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29000" cy="3951288"/>
          </a:xfrm>
        </p:spPr>
        <p:txBody>
          <a:bodyPr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564524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204286"/>
            <a:ext cx="3352800" cy="3951288"/>
          </a:xfrm>
        </p:spPr>
        <p:txBody>
          <a:bodyPr/>
          <a:lstStyle>
            <a:lvl1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1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16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044950" cy="5853113"/>
          </a:xfrm>
        </p:spPr>
        <p:txBody>
          <a:bodyPr/>
          <a:lstStyle>
            <a:lvl1pPr>
              <a:defRPr sz="32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>
              <a:defRPr sz="28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2pPr>
            <a:lvl3pPr>
              <a:defRPr sz="24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3pPr>
            <a:lvl4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>
              <a:defRPr sz="2000" i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725" y="2621114"/>
            <a:ext cx="8636526" cy="936104"/>
          </a:xfrm>
        </p:spPr>
        <p:txBody>
          <a:bodyPr anchor="ctr"/>
          <a:lstStyle/>
          <a:p>
            <a:pPr algn="ctr"/>
            <a:r>
              <a:rPr lang="sl-SI" sz="4800" dirty="0" smtClean="0">
                <a:solidFill>
                  <a:srgbClr val="FFFF00"/>
                </a:solidFill>
              </a:rPr>
              <a:t>Šolska prehrana</a:t>
            </a:r>
            <a:r>
              <a:rPr lang="sl-SI" sz="5400" dirty="0" smtClean="0">
                <a:solidFill>
                  <a:srgbClr val="FFFF00"/>
                </a:solidFill>
              </a:rPr>
              <a:t> </a:t>
            </a:r>
            <a:endParaRPr lang="sl-SI" sz="5400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3717032"/>
            <a:ext cx="7117180" cy="16561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l-SI" sz="1800" dirty="0" smtClean="0"/>
              <a:t>OŠ Notranjski odred Cerknica</a:t>
            </a:r>
          </a:p>
          <a:p>
            <a:pPr algn="ctr">
              <a:lnSpc>
                <a:spcPct val="150000"/>
              </a:lnSpc>
            </a:pPr>
            <a:r>
              <a:rPr lang="sl-SI" sz="1600" dirty="0" smtClean="0"/>
              <a:t>SESTANEK SVETA STARŠEV: Č</a:t>
            </a:r>
            <a:r>
              <a:rPr lang="sl-SI" sz="1600" dirty="0" smtClean="0"/>
              <a:t>ETRTEK, 22. 9. 2016, OB 19.00;</a:t>
            </a:r>
          </a:p>
          <a:p>
            <a:pPr algn="ctr">
              <a:lnSpc>
                <a:spcPct val="150000"/>
              </a:lnSpc>
            </a:pPr>
            <a:r>
              <a:rPr lang="sl-SI" sz="1600" dirty="0" smtClean="0"/>
              <a:t>SESTANEK SVETA ŠOLE : </a:t>
            </a:r>
            <a:r>
              <a:rPr lang="sl-SI" sz="1600" dirty="0" smtClean="0"/>
              <a:t>TOREK, 27. 9. 2016, OB 19.00 </a:t>
            </a:r>
            <a:endParaRPr lang="sl-SI" sz="1800" dirty="0" smtClean="0"/>
          </a:p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sz="1800" i="1" dirty="0" smtClean="0"/>
              <a:t>Veronika Švigelj, prof. </a:t>
            </a:r>
            <a:r>
              <a:rPr lang="sl-SI" sz="1800" i="1" dirty="0" err="1" smtClean="0"/>
              <a:t>bio</a:t>
            </a:r>
            <a:r>
              <a:rPr lang="sl-SI" sz="1800" i="1" dirty="0" smtClean="0"/>
              <a:t>. in gos., org. </a:t>
            </a:r>
            <a:r>
              <a:rPr lang="sl-SI" sz="1800" i="1" dirty="0" err="1" smtClean="0"/>
              <a:t>preh</a:t>
            </a:r>
            <a:r>
              <a:rPr lang="sl-SI" sz="1800" i="1" dirty="0" smtClean="0"/>
              <a:t>.</a:t>
            </a:r>
            <a:endParaRPr lang="sl-SI" sz="1800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2376264" cy="23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5342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567319" y="4293096"/>
            <a:ext cx="936104" cy="231839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6" y="816077"/>
            <a:ext cx="7696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5" y="3717032"/>
            <a:ext cx="3688729" cy="272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5" y="692696"/>
            <a:ext cx="3688728" cy="285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30" y="1267952"/>
            <a:ext cx="4478896" cy="17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30" y="4227135"/>
            <a:ext cx="4478896" cy="177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55637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9" y="1628800"/>
            <a:ext cx="81145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8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4704"/>
            <a:ext cx="79438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05672"/>
            <a:ext cx="7096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FFFF00"/>
                </a:solidFill>
              </a:rPr>
              <a:t>Utrinki iz jedilnice</a:t>
            </a:r>
            <a:endParaRPr lang="sl-SI" sz="4000" dirty="0">
              <a:solidFill>
                <a:srgbClr val="FFFF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59124"/>
            <a:ext cx="6512272" cy="488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2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924475"/>
          </a:xfrm>
        </p:spPr>
        <p:txBody>
          <a:bodyPr/>
          <a:lstStyle/>
          <a:p>
            <a:r>
              <a:rPr lang="sl-SI" sz="4400" dirty="0" smtClean="0">
                <a:solidFill>
                  <a:srgbClr val="FFFF00"/>
                </a:solidFill>
              </a:rPr>
              <a:t>Opažamo pojav prehranske </a:t>
            </a:r>
            <a:r>
              <a:rPr lang="sl-SI" sz="4400" dirty="0" err="1" smtClean="0">
                <a:solidFill>
                  <a:srgbClr val="FFFF00"/>
                </a:solidFill>
              </a:rPr>
              <a:t>neofobije</a:t>
            </a:r>
            <a:endParaRPr lang="sl-SI" sz="4400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501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u="sng" dirty="0" err="1" smtClean="0"/>
              <a:t>Neofobija</a:t>
            </a:r>
            <a:r>
              <a:rPr lang="sl-SI" sz="2000" dirty="0" smtClean="0"/>
              <a:t> </a:t>
            </a:r>
            <a:r>
              <a:rPr lang="sl-SI" sz="2000" dirty="0"/>
              <a:t>je izraz, ki označuje otroški odpor do </a:t>
            </a:r>
            <a:r>
              <a:rPr lang="sl-SI" sz="2000" dirty="0" smtClean="0"/>
              <a:t>poskušanja </a:t>
            </a:r>
            <a:r>
              <a:rPr lang="sl-SI" sz="2000" dirty="0"/>
              <a:t>nove hrane z različnimi </a:t>
            </a:r>
            <a:r>
              <a:rPr lang="sl-SI" sz="2000" dirty="0" smtClean="0"/>
              <a:t>okusi. </a:t>
            </a:r>
            <a:r>
              <a:rPr lang="sl-SI" sz="2000" dirty="0"/>
              <a:t>Starši mnogokrat naletijo na težave, ko ponudijo otroku novo živilo. Na žalost marsikdo zelo hitro obupa. </a:t>
            </a:r>
            <a:endParaRPr lang="sl-SI" sz="2000" dirty="0" smtClean="0"/>
          </a:p>
          <a:p>
            <a:r>
              <a:rPr lang="sl-SI" sz="2000" dirty="0" smtClean="0"/>
              <a:t>Ko </a:t>
            </a:r>
            <a:r>
              <a:rPr lang="sl-SI" sz="2000" dirty="0"/>
              <a:t>otroci zavračajo hrano, ki jo poznajo in jo navadno uživajo, govorimo o </a:t>
            </a:r>
            <a:r>
              <a:rPr lang="sl-SI" sz="2000" u="sng" dirty="0"/>
              <a:t>izbirčnosti</a:t>
            </a:r>
            <a:r>
              <a:rPr lang="sl-SI" sz="2000" dirty="0"/>
              <a:t>. </a:t>
            </a:r>
            <a:endParaRPr lang="sl-SI" sz="2000" dirty="0" smtClean="0"/>
          </a:p>
          <a:p>
            <a:r>
              <a:rPr lang="sl-SI" sz="2000" u="sng" dirty="0" smtClean="0"/>
              <a:t>Sitnarjenje</a:t>
            </a:r>
            <a:r>
              <a:rPr lang="sl-SI" sz="2000" dirty="0" smtClean="0"/>
              <a:t> </a:t>
            </a:r>
            <a:r>
              <a:rPr lang="sl-SI" sz="2000" dirty="0"/>
              <a:t>pri hranjenju pa nastane, ko gre za kombinacijo </a:t>
            </a:r>
            <a:r>
              <a:rPr lang="sl-SI" sz="2000" dirty="0" err="1"/>
              <a:t>neofobije</a:t>
            </a:r>
            <a:r>
              <a:rPr lang="sl-SI" sz="2000" dirty="0"/>
              <a:t> in izbirčnosti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Te </a:t>
            </a:r>
            <a:r>
              <a:rPr lang="sl-SI" sz="2000" dirty="0"/>
              <a:t>težave se največkrat pojavljajo </a:t>
            </a:r>
            <a:r>
              <a:rPr lang="sl-SI" sz="2000" dirty="0" smtClean="0"/>
              <a:t>po šestem letu starosti in trajajo vse do adolescence oz. </a:t>
            </a:r>
            <a:r>
              <a:rPr lang="sl-SI" sz="2000" dirty="0"/>
              <a:t>dokler se v odraščanju ne vzpostavijo stabilnejše preference glede okusov</a:t>
            </a:r>
            <a:r>
              <a:rPr lang="sl-SI" sz="2000" dirty="0" smtClean="0"/>
              <a:t>. </a:t>
            </a:r>
          </a:p>
          <a:p>
            <a:r>
              <a:rPr lang="sl-SI" sz="2000" dirty="0" smtClean="0"/>
              <a:t>Prevladuje okus udobja in varnosti – sladko!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1961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6156685"/>
          </a:xfrm>
        </p:spPr>
      </p:pic>
    </p:spTree>
    <p:extLst>
      <p:ext uri="{BB962C8B-B14F-4D97-AF65-F5344CB8AC3E}">
        <p14:creationId xmlns:p14="http://schemas.microsoft.com/office/powerpoint/2010/main" val="30563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pic>
        <p:nvPicPr>
          <p:cNvPr id="9" name="Ograda vsebine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360707" cy="4770530"/>
          </a:xfrm>
        </p:spPr>
      </p:pic>
      <p:sp>
        <p:nvSpPr>
          <p:cNvPr id="10" name="Pravokotnik 9"/>
          <p:cNvSpPr/>
          <p:nvPr/>
        </p:nvSpPr>
        <p:spPr>
          <a:xfrm>
            <a:off x="4283968" y="5832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13. 9. 2016: domači piščančji namaz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83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267744" y="5832872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14. 9. 2016: domači namaz z maslom in medom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408712" cy="4806534"/>
          </a:xfrm>
        </p:spPr>
      </p:pic>
    </p:spTree>
    <p:extLst>
      <p:ext uri="{BB962C8B-B14F-4D97-AF65-F5344CB8AC3E}">
        <p14:creationId xmlns:p14="http://schemas.microsoft.com/office/powerpoint/2010/main" val="12795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24475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</a:rPr>
              <a:t>Okvirno število obrokov za SEPTEMBER 2016, lastna kuhinja Cerknica</a:t>
            </a:r>
            <a:endParaRPr lang="sl-SI" dirty="0">
              <a:solidFill>
                <a:srgbClr val="FFFF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05763"/>
              </p:ext>
            </p:extLst>
          </p:nvPr>
        </p:nvGraphicFramePr>
        <p:xfrm>
          <a:off x="467544" y="1340768"/>
          <a:ext cx="8352328" cy="5356915"/>
        </p:xfrm>
        <a:graphic>
          <a:graphicData uri="http://schemas.openxmlformats.org/drawingml/2006/table">
            <a:tbl>
              <a:tblPr firstRow="1" firstCol="1" lastRow="1" bandRow="1">
                <a:tableStyleId>{EB9631B5-78F2-41C9-869B-9F39066F8104}</a:tableStyleId>
              </a:tblPr>
              <a:tblGrid>
                <a:gridCol w="2952328"/>
                <a:gridCol w="1800000"/>
                <a:gridCol w="1800000"/>
                <a:gridCol w="1800000"/>
              </a:tblGrid>
              <a:tr h="103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LOKACIJA / DNEVNO ŠT. OBROKOV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Zajtrk I. triada JV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Malica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Kosilo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effectLst/>
                        </a:rPr>
                        <a:t>LASTNA KUHINJA CERKNICA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15</a:t>
                      </a:r>
                      <a:endParaRPr lang="sl-SI" sz="1800" dirty="0">
                        <a:latin typeface="+mn-lt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547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283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effectLst/>
                        </a:rPr>
                        <a:t>RAZDELILNA</a:t>
                      </a:r>
                      <a:r>
                        <a:rPr lang="sl-SI" sz="1600" baseline="0" dirty="0" smtClean="0">
                          <a:effectLst/>
                        </a:rPr>
                        <a:t> KUHINJA</a:t>
                      </a:r>
                      <a:r>
                        <a:rPr lang="sl-SI" sz="1600" dirty="0" smtClean="0">
                          <a:effectLst/>
                        </a:rPr>
                        <a:t> GRAHOVO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latin typeface="+mn-lt"/>
                        </a:rPr>
                        <a:t>8</a:t>
                      </a:r>
                      <a:endParaRPr lang="sl-SI" sz="1800" dirty="0">
                        <a:latin typeface="+mn-lt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121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RAZDELILNA KUHINJA BEGUNJE</a:t>
                      </a:r>
                      <a:endParaRPr lang="sl-SI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55</a:t>
                      </a:r>
                      <a:endParaRPr lang="sl-SI" sz="1800" dirty="0">
                        <a:effectLst/>
                        <a:latin typeface="+mn-lt"/>
                      </a:endParaRPr>
                    </a:p>
                  </a:txBody>
                  <a:tcPr marL="29281" marR="29281" marT="0" marB="0" anchor="ctr"/>
                </a:tc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∑=</a:t>
                      </a:r>
                      <a:endParaRPr lang="sl-SI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749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394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Dnevno</a:t>
                      </a:r>
                      <a:r>
                        <a:rPr lang="sl-SI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št.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vseh obrokov</a:t>
                      </a:r>
                      <a:endParaRPr lang="sl-SI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1169</a:t>
                      </a:r>
                      <a:r>
                        <a:rPr lang="sl-SI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(od tega 28 diet in 11 vegetarijanskih obrokov)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267744" y="5832872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15. 9. 2016: hrenovke in bela štručka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56608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22640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619672" y="6025807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20. 9. 2016: dieta in </a:t>
            </a:r>
            <a:r>
              <a:rPr lang="sl-SI" dirty="0" err="1" smtClean="0"/>
              <a:t>buhtlji</a:t>
            </a:r>
            <a:r>
              <a:rPr lang="sl-SI" dirty="0" smtClean="0"/>
              <a:t> s slivovim kompotom (2/3 odpadka)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048673" cy="4536504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10600" r="-1935" b="22003"/>
          <a:stretch/>
        </p:blipFill>
        <p:spPr>
          <a:xfrm>
            <a:off x="964503" y="1628800"/>
            <a:ext cx="8179497" cy="410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24743"/>
            <a:ext cx="8128000" cy="490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2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619672" y="6025807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21. 9. 2016: domači skutni namaz z breskvami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298431" cy="4723823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9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3471863" cy="260389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6576"/>
            <a:ext cx="2119784" cy="1589838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2435951" y="866576"/>
            <a:ext cx="2592288" cy="17397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Jabolčna čežana z </a:t>
            </a:r>
            <a:r>
              <a:rPr lang="sl-SI" sz="1400" dirty="0" err="1" smtClean="0"/>
              <a:t>bio</a:t>
            </a:r>
            <a:r>
              <a:rPr lang="sl-SI" sz="1400" dirty="0" smtClean="0"/>
              <a:t> piškotom in smetano</a:t>
            </a:r>
            <a:endParaRPr lang="sl-SI" sz="1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24013" b="38187"/>
          <a:stretch/>
        </p:blipFill>
        <p:spPr>
          <a:xfrm>
            <a:off x="3959464" y="2648453"/>
            <a:ext cx="3838250" cy="117788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24156" r="4538" b="42912"/>
          <a:stretch/>
        </p:blipFill>
        <p:spPr>
          <a:xfrm>
            <a:off x="3941241" y="4581128"/>
            <a:ext cx="3964953" cy="106619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18" y="2930427"/>
            <a:ext cx="5088938" cy="381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17" y="34980"/>
            <a:ext cx="4118516" cy="308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avokotnik 9"/>
          <p:cNvSpPr/>
          <p:nvPr/>
        </p:nvSpPr>
        <p:spPr>
          <a:xfrm>
            <a:off x="261231" y="6127637"/>
            <a:ext cx="8882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/>
              <a:t>19. 9. 2016: testenine s paradižnikovo omako, kumarična solata, domača jabolčna čežana </a:t>
            </a:r>
            <a:endParaRPr lang="sl-SI" sz="1400" dirty="0"/>
          </a:p>
        </p:txBody>
      </p:sp>
      <p:sp>
        <p:nvSpPr>
          <p:cNvPr id="9" name="Desna puščica 8"/>
          <p:cNvSpPr/>
          <p:nvPr/>
        </p:nvSpPr>
        <p:spPr>
          <a:xfrm>
            <a:off x="2843808" y="3839027"/>
            <a:ext cx="1693355" cy="95437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Vege jed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37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151" y="3040293"/>
            <a:ext cx="3471862" cy="260389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6576"/>
            <a:ext cx="2119784" cy="1589838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2435951" y="866576"/>
            <a:ext cx="2592288" cy="17397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Krompirjeva solata 21. 9. 2016</a:t>
            </a:r>
            <a:endParaRPr lang="sl-SI" sz="14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39" y="3419968"/>
            <a:ext cx="4370841" cy="327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avokotnik 9"/>
          <p:cNvSpPr/>
          <p:nvPr/>
        </p:nvSpPr>
        <p:spPr>
          <a:xfrm>
            <a:off x="176764" y="6396334"/>
            <a:ext cx="4165375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/>
              <a:t>20.-21. 9. 2016: krompir in odpadki</a:t>
            </a:r>
            <a:endParaRPr lang="sl-SI" sz="1400" dirty="0"/>
          </a:p>
        </p:txBody>
      </p:sp>
      <p:sp>
        <p:nvSpPr>
          <p:cNvPr id="9" name="Desna puščica 8"/>
          <p:cNvSpPr/>
          <p:nvPr/>
        </p:nvSpPr>
        <p:spPr>
          <a:xfrm>
            <a:off x="2408138" y="3621072"/>
            <a:ext cx="2304255" cy="2022754"/>
          </a:xfrm>
          <a:prstGeom prst="rightArrow">
            <a:avLst>
              <a:gd name="adj1" fmla="val 50000"/>
              <a:gd name="adj2" fmla="val 2279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Pire krompir je iz </a:t>
            </a:r>
            <a:r>
              <a:rPr lang="sl-SI" dirty="0" err="1" smtClean="0"/>
              <a:t>žaklja</a:t>
            </a:r>
            <a:r>
              <a:rPr lang="sl-SI" dirty="0" smtClean="0"/>
              <a:t>, ne iz vrečke!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28238" y="3687372"/>
            <a:ext cx="4022317" cy="301673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2185"/>
            <a:ext cx="4118516" cy="308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b="12483"/>
          <a:stretch/>
        </p:blipFill>
        <p:spPr>
          <a:xfrm>
            <a:off x="3560265" y="2988229"/>
            <a:ext cx="3131646" cy="231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57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276"/>
            <a:ext cx="7123080" cy="924475"/>
          </a:xfrm>
        </p:spPr>
        <p:txBody>
          <a:bodyPr/>
          <a:lstStyle/>
          <a:p>
            <a:pPr algn="ctr"/>
            <a:r>
              <a:rPr lang="sl-SI" sz="4400" dirty="0" smtClean="0">
                <a:solidFill>
                  <a:srgbClr val="FFFF00"/>
                </a:solidFill>
              </a:rPr>
              <a:t>Tip ostankov v jedilnici </a:t>
            </a:r>
            <a:endParaRPr lang="sl-SI" sz="4400" dirty="0">
              <a:solidFill>
                <a:srgbClr val="FFFF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76764" y="6396334"/>
            <a:ext cx="8571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/>
              <a:t>22. 9. 2016: fižolova mineštra, skutni štruklji z drobtinami in cimetom, voda</a:t>
            </a:r>
            <a:endParaRPr lang="sl-SI" sz="1400" dirty="0"/>
          </a:p>
        </p:txBody>
      </p:sp>
      <p:sp>
        <p:nvSpPr>
          <p:cNvPr id="9" name="Desna puščica 8"/>
          <p:cNvSpPr/>
          <p:nvPr/>
        </p:nvSpPr>
        <p:spPr>
          <a:xfrm>
            <a:off x="395537" y="871709"/>
            <a:ext cx="4061514" cy="2916324"/>
          </a:xfrm>
          <a:prstGeom prst="rightArrow">
            <a:avLst>
              <a:gd name="adj1" fmla="val 50000"/>
              <a:gd name="adj2" fmla="val 2708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Skoraj ničelni ostanki z današnjega ŠD: kruh, kuhan pršut, kisle kumare, limonada, nektarine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71709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" y="3846970"/>
            <a:ext cx="3271912" cy="245393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92" y="4045910"/>
            <a:ext cx="2551832" cy="1913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64" y="4021274"/>
            <a:ext cx="3127896" cy="2345922"/>
          </a:xfrm>
          <a:prstGeom prst="rect">
            <a:avLst/>
          </a:prstGeom>
        </p:spPr>
      </p:pic>
      <p:sp>
        <p:nvSpPr>
          <p:cNvPr id="17" name="Zaobljeni pravokotnik 16"/>
          <p:cNvSpPr/>
          <p:nvPr/>
        </p:nvSpPr>
        <p:spPr>
          <a:xfrm>
            <a:off x="2339752" y="4149080"/>
            <a:ext cx="554461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Šport spodbuja zdrav apetit!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7486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924475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</a:rPr>
              <a:t>Kaj lahko storite starši?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51500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2400" i="1" dirty="0"/>
              <a:t>Otrokov okus se oblikuje v zgodnjem otroštvu in starši lahko pozitivno </a:t>
            </a:r>
            <a:r>
              <a:rPr lang="sl-SI" sz="2400" i="1" dirty="0" smtClean="0"/>
              <a:t>vplivate </a:t>
            </a:r>
            <a:r>
              <a:rPr lang="sl-SI" sz="2400" i="1" dirty="0"/>
              <a:t>nanj na več načinov:</a:t>
            </a:r>
            <a:endParaRPr lang="sl-SI" sz="2400" dirty="0"/>
          </a:p>
          <a:p>
            <a:r>
              <a:rPr lang="sl-SI" sz="2400" dirty="0" smtClean="0"/>
              <a:t>ustvarite </a:t>
            </a:r>
            <a:r>
              <a:rPr lang="sl-SI" sz="2400" dirty="0"/>
              <a:t>lahko pozitivno okolje in pravila </a:t>
            </a:r>
            <a:r>
              <a:rPr lang="sl-SI" sz="2400" dirty="0" smtClean="0"/>
              <a:t>kulture prehranjevanja (bonton in poudarek na higieni rok);</a:t>
            </a:r>
            <a:endParaRPr lang="sl-SI" sz="2400" dirty="0"/>
          </a:p>
          <a:p>
            <a:r>
              <a:rPr lang="sl-SI" sz="2400" dirty="0"/>
              <a:t>vztrajno in nenasilno </a:t>
            </a:r>
            <a:r>
              <a:rPr lang="sl-SI" sz="2400" dirty="0" smtClean="0"/>
              <a:t>ponujate </a:t>
            </a:r>
            <a:r>
              <a:rPr lang="sl-SI" sz="2400" dirty="0"/>
              <a:t>otroku majhne količine </a:t>
            </a:r>
            <a:r>
              <a:rPr lang="sl-SI" sz="2400" dirty="0" smtClean="0"/>
              <a:t>novih jedi;</a:t>
            </a:r>
            <a:endParaRPr lang="sl-SI" sz="2400" dirty="0"/>
          </a:p>
          <a:p>
            <a:r>
              <a:rPr lang="sl-SI" sz="2400" dirty="0" smtClean="0"/>
              <a:t>dajete </a:t>
            </a:r>
            <a:r>
              <a:rPr lang="sl-SI" sz="2400" dirty="0"/>
              <a:t>dober zgled pri uživanju </a:t>
            </a:r>
            <a:r>
              <a:rPr lang="sl-SI" sz="2400" dirty="0" smtClean="0"/>
              <a:t>sadja in zelenjave </a:t>
            </a:r>
            <a:r>
              <a:rPr lang="sl-SI" sz="2400" dirty="0"/>
              <a:t>in odkrivanju novih okusov;</a:t>
            </a:r>
          </a:p>
          <a:p>
            <a:r>
              <a:rPr lang="sl-SI" sz="2400" dirty="0" smtClean="0"/>
              <a:t>vključujete </a:t>
            </a:r>
            <a:r>
              <a:rPr lang="sl-SI" sz="2400" dirty="0"/>
              <a:t>otroke v pripravo in pridelavo hrane;</a:t>
            </a:r>
          </a:p>
          <a:p>
            <a:r>
              <a:rPr lang="sl-SI" sz="2400" dirty="0"/>
              <a:t>skrbno in privlačno </a:t>
            </a:r>
            <a:r>
              <a:rPr lang="sl-SI" sz="2400" dirty="0" smtClean="0"/>
              <a:t>servirate </a:t>
            </a:r>
            <a:r>
              <a:rPr lang="sl-SI" sz="2400" dirty="0"/>
              <a:t>hrano, v prijetnem okolju </a:t>
            </a:r>
            <a:r>
              <a:rPr lang="sl-SI" sz="2400" dirty="0" smtClean="0"/>
              <a:t>s prijetnim pogrinjkom,</a:t>
            </a:r>
          </a:p>
          <a:p>
            <a:r>
              <a:rPr lang="sl-SI" sz="2400" dirty="0"/>
              <a:t>n</a:t>
            </a:r>
            <a:r>
              <a:rPr lang="sl-SI" sz="2400" dirty="0" smtClean="0"/>
              <a:t>aj zaužitje obrokov postane obred za celo družino.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181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238"/>
            <a:ext cx="4824536" cy="6821769"/>
          </a:xfrm>
        </p:spPr>
      </p:pic>
    </p:spTree>
    <p:extLst>
      <p:ext uri="{BB962C8B-B14F-4D97-AF65-F5344CB8AC3E}">
        <p14:creationId xmlns:p14="http://schemas.microsoft.com/office/powerpoint/2010/main" val="9450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Hvala za pozornost in ne pozabite, v šoli se učimo, ne le jemo.</a:t>
            </a:r>
            <a:endParaRPr lang="sl-SI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6"/>
          <a:stretch/>
        </p:blipFill>
        <p:spPr>
          <a:xfrm>
            <a:off x="2483768" y="1988840"/>
            <a:ext cx="3782913" cy="3815094"/>
          </a:xfrm>
        </p:spPr>
      </p:pic>
    </p:spTree>
    <p:extLst>
      <p:ext uri="{BB962C8B-B14F-4D97-AF65-F5344CB8AC3E}">
        <p14:creationId xmlns:p14="http://schemas.microsoft.com/office/powerpoint/2010/main" val="40939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24475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</a:rPr>
              <a:t>Časovnica delitve obrokov</a:t>
            </a:r>
            <a:endParaRPr lang="sl-SI" dirty="0">
              <a:solidFill>
                <a:srgbClr val="FFFF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438324"/>
              </p:ext>
            </p:extLst>
          </p:nvPr>
        </p:nvGraphicFramePr>
        <p:xfrm>
          <a:off x="179512" y="1196752"/>
          <a:ext cx="8640961" cy="539436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624796"/>
                <a:gridCol w="1329379"/>
                <a:gridCol w="1920214"/>
                <a:gridCol w="2048233"/>
                <a:gridCol w="1718339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LOKACIJA / OBROK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Zajtrk I. triada JV</a:t>
                      </a: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Malica</a:t>
                      </a: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Promocija SŠSZ, </a:t>
                      </a:r>
                      <a:r>
                        <a:rPr lang="sl-SI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1x </a:t>
                      </a:r>
                      <a:r>
                        <a:rPr lang="sl-SI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mes</a:t>
                      </a:r>
                      <a:r>
                        <a:rPr lang="sl-SI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brezplačna</a:t>
                      </a:r>
                      <a:r>
                        <a:rPr lang="sl-SI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delitev sadja in zelenjave</a:t>
                      </a:r>
                      <a:endParaRPr lang="sl-SI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Kosilo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25">
                <a:tc rowSpan="2"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effectLst/>
                        </a:rPr>
                        <a:t>CERKNICA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7.00</a:t>
                      </a:r>
                      <a:endParaRPr lang="sl-SI" sz="1800" dirty="0">
                        <a:latin typeface="+mn-lt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9.20 - 9.33;</a:t>
                      </a:r>
                      <a:endParaRPr lang="sl-SI" sz="18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 8. raz.</a:t>
                      </a:r>
                      <a:endParaRPr lang="sl-SI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1.-5.</a:t>
                      </a:r>
                      <a:r>
                        <a:rPr lang="sl-SI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raz.: 7.45 – 9.10, atrij I. nad.; </a:t>
                      </a:r>
                    </a:p>
                    <a:p>
                      <a:pPr marL="34290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7., 9. raz.: 9.20 – 9.33; 6., 8. raz.:</a:t>
                      </a:r>
                    </a:p>
                    <a:p>
                      <a:pPr marL="342900" marR="0" indent="-34290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l-SI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9.33 – 9.45, stojnica PS</a:t>
                      </a: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11.45 - 13.00</a:t>
                      </a: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65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9.33 - 9.45;</a:t>
                      </a:r>
                      <a:r>
                        <a:rPr lang="sl-SI" sz="18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in 9. raz.</a:t>
                      </a:r>
                      <a:endParaRPr lang="sl-SI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826548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effectLst/>
                        </a:rPr>
                        <a:t>GRAHOVO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latin typeface="+mn-lt"/>
                        </a:rPr>
                        <a:t>7.00</a:t>
                      </a:r>
                      <a:endParaRPr lang="sl-SI" sz="1800" dirty="0">
                        <a:latin typeface="+mn-lt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9.30 – 9.45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sl-SI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10.00 ure dalje, 10 min/ raz.</a:t>
                      </a:r>
                      <a:endParaRPr lang="sl-SI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11.45 - 12.30</a:t>
                      </a: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BEGUNJE</a:t>
                      </a:r>
                      <a:endParaRPr lang="sl-SI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7.00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9.20 – 9.45</a:t>
                      </a:r>
                      <a:endParaRPr lang="sl-SI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sl-SI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10.00 ure dalje, 10 min/ raz.</a:t>
                      </a:r>
                      <a:endParaRPr lang="sl-SI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11.45 - 12.30</a:t>
                      </a:r>
                    </a:p>
                  </a:txBody>
                  <a:tcPr marL="29281" marR="29281" marT="0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4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77241" cy="924475"/>
          </a:xfrm>
        </p:spPr>
        <p:txBody>
          <a:bodyPr/>
          <a:lstStyle/>
          <a:p>
            <a:pPr algn="ctr"/>
            <a:r>
              <a:rPr lang="sl-SI" sz="3600" dirty="0" smtClean="0">
                <a:solidFill>
                  <a:srgbClr val="FFFF00"/>
                </a:solidFill>
              </a:rPr>
              <a:t>Povzetek in rezultati ankete o šolski prehrani za š. l. 2015/2016</a:t>
            </a:r>
            <a:endParaRPr lang="sl-SI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9" y="1988840"/>
            <a:ext cx="80581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83568" y="1449650"/>
            <a:ext cx="63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Vzorec anketirancev: 175 učencev</a:t>
            </a: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4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5180"/>
            <a:ext cx="8277241" cy="924475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91" y="836712"/>
            <a:ext cx="6238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56228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96514" cy="261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9" y="3861048"/>
            <a:ext cx="6696744" cy="277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3233"/>
              </p:ext>
            </p:extLst>
          </p:nvPr>
        </p:nvGraphicFramePr>
        <p:xfrm>
          <a:off x="1253337" y="3284984"/>
          <a:ext cx="69910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25"/>
                <a:gridCol w="998725"/>
                <a:gridCol w="998725"/>
                <a:gridCol w="998725"/>
                <a:gridCol w="998725"/>
                <a:gridCol w="998725"/>
                <a:gridCol w="998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nisem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3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5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zelo</a:t>
                      </a:r>
                      <a:r>
                        <a:rPr lang="sl-SI" sz="1200" baseline="0" dirty="0" smtClean="0"/>
                        <a:t> </a:t>
                      </a:r>
                      <a:endParaRPr lang="sl-SI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3019"/>
            <a:ext cx="8092862" cy="26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9" y="4565718"/>
            <a:ext cx="3762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82" y="2958517"/>
            <a:ext cx="5852270" cy="17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9" y="4403793"/>
            <a:ext cx="4457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3" y="486916"/>
            <a:ext cx="7934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5" y="3594603"/>
            <a:ext cx="784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77241" cy="432048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Povzetek ankete o šolski prehrani za š. l. 2015/2016</a:t>
            </a:r>
            <a:endParaRPr lang="sl-SI" sz="24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2537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868144" y="1628800"/>
            <a:ext cx="936104" cy="231839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56852"/>
              </p:ext>
            </p:extLst>
          </p:nvPr>
        </p:nvGraphicFramePr>
        <p:xfrm>
          <a:off x="971598" y="4149080"/>
          <a:ext cx="81724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486"/>
                <a:gridCol w="1167486"/>
                <a:gridCol w="1167486"/>
                <a:gridCol w="1167486"/>
                <a:gridCol w="1167486"/>
                <a:gridCol w="1167486"/>
                <a:gridCol w="1167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nisem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3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5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zelo</a:t>
                      </a:r>
                      <a:r>
                        <a:rPr lang="sl-SI" sz="1200" baseline="0" dirty="0" smtClean="0"/>
                        <a:t> </a:t>
                      </a:r>
                      <a:endParaRPr lang="sl-SI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18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Tema18</Template>
  <TotalTime>777</TotalTime>
  <Words>776</Words>
  <Application>Microsoft Office PowerPoint</Application>
  <PresentationFormat>Diaprojekcija na zaslonu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28</vt:i4>
      </vt:variant>
    </vt:vector>
  </HeadingPairs>
  <TitlesOfParts>
    <vt:vector size="30" baseType="lpstr">
      <vt:lpstr>Tema18</vt:lpstr>
      <vt:lpstr>Autumn</vt:lpstr>
      <vt:lpstr>Šolska prehrana </vt:lpstr>
      <vt:lpstr>Okvirno število obrokov za SEPTEMBER 2016, lastna kuhinja Cerknica</vt:lpstr>
      <vt:lpstr>Časovnica delitve obrokov</vt:lpstr>
      <vt:lpstr>Povzetek in rezultati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Povzetek ankete o šolski prehrani za š. l. 2015/2016</vt:lpstr>
      <vt:lpstr>Utrinki iz jedilnice</vt:lpstr>
      <vt:lpstr>Opažamo pojav prehranske neofobije</vt:lpstr>
      <vt:lpstr>PowerPointova predstavitev</vt:lpstr>
      <vt:lpstr>Tip ostankov v jedilnici </vt:lpstr>
      <vt:lpstr>Tip ostankov v jedilnici </vt:lpstr>
      <vt:lpstr>Tip ostankov v jedilnici </vt:lpstr>
      <vt:lpstr>Tip ostankov v jedilnici </vt:lpstr>
      <vt:lpstr>Tip ostankov v jedilnici </vt:lpstr>
      <vt:lpstr>Tip ostankov v jedilnici </vt:lpstr>
      <vt:lpstr>Tip ostankov v jedilnici </vt:lpstr>
      <vt:lpstr>Tip ostankov v jedilnici </vt:lpstr>
      <vt:lpstr>Kaj lahko storite starši?</vt:lpstr>
      <vt:lpstr>PowerPointova predstavitev</vt:lpstr>
      <vt:lpstr>Hvala za pozornost in ne pozabite, v šoli se učimo, ne le jemo.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SESTANEK SVETA STARŠEV OŠ PRESTRANEK</dc:title>
  <dc:creator>Veronika</dc:creator>
  <cp:lastModifiedBy>veronika.svigelj@gmail.com</cp:lastModifiedBy>
  <cp:revision>83</cp:revision>
  <dcterms:created xsi:type="dcterms:W3CDTF">2013-11-05T10:40:09Z</dcterms:created>
  <dcterms:modified xsi:type="dcterms:W3CDTF">2016-09-28T09:02:11Z</dcterms:modified>
</cp:coreProperties>
</file>